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12192000" cy="6858000"/>
  <p:embeddedFontLst>
    <p:embeddedFont>
      <p:font typeface="Tahoma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70" roundtripDataSignature="AMtx7mj3d2licCvJ20wvoYzqphwtJiES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Tahoma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ahom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cad282dd8_5_2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acad282dd8_5_23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cad282dd8_5_3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acad282dd8_5_35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cad282dd8_5_2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2acad282dd8_5_2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cad282dd8_5_2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2acad282dd8_5_28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cad282dd8_5_2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2acad282dd8_5_2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cad282dd8_5_3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2acad282dd8_5_3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cad282dd8_5_3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acad282dd8_5_36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cad282dd8_5_4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2acad282dd8_5_4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ccd6bb085_1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2accd6bb085_1_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ccd6bb085_1_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2accd6bb085_1_1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cad282dd8_2_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acad282dd8_2_8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cad282dd8_5_4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2acad282dd8_5_44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cad282dd8_5_45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2acad282dd8_5_45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cad282dd8_5_4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meet e asbo?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acad282dd8_5_46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cad282dd8_5_47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2acad282dd8_5_47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cad282dd8_5_48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2acad282dd8_5_48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ccd6bb085_1_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2accd6bb085_1_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ccd6bb085_1_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2accd6bb085_1_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cad282dd8_5_4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2acad282dd8_5_4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cad282dd8_5_8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2acad282dd8_5_8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cad282dd8_5_1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acad282dd8_5_1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cad282dd8_5_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g2acad282dd8_5_2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cad282dd8_1_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2acad282dd8_1_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cad282dd8_5_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g2acad282dd8_5_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cad282dd8_0_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acad282dd8_0_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cad282dd8_5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g2acad282dd8_5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cad282dd8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acad282dd8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cad282dd8_0_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2acad282dd8_0_5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cad282dd8_1_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acad282dd8_1_4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cad282dd8_6_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acad282dd8_6_5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acad282dd8_1_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acad282dd8_1_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cad282dd8_1_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acad282dd8_1_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cad282dd8_1_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acad282dd8_1_3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acad282dd8_0_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1" name="Google Shape;541;g2acad282dd8_0_4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acad282dd8_0_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2acad282dd8_0_7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acad282dd8_4_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acad282dd8_4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acad282dd8_4_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g2acad282dd8_4_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acad282dd8_1_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5" name="Google Shape;575;g2acad282dd8_1_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cad282dd8_5_16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2acad282dd8_5_16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acad282dd8_0_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2" name="Google Shape;582;g2acad282dd8_0_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acad282dd8_0_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3" name="Google Shape;593;g2acad282dd8_0_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acad282dd8_4_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5" name="Google Shape;605;g2acad282dd8_4_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acad282dd8_6_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g2acad282dd8_6_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acad282dd8_5_1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2acad282dd8_5_12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cad282dd8_5_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7" name="Google Shape;637;g2acad282dd8_5_7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acad282dd8_6_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g2acad282dd8_6_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acad282dd8_5_1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g2acad282dd8_5_1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acad282dd8_5_1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acad282dd8_5_1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cad282dd8_5_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0" name="Google Shape;680;g2acad282dd8_5_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cad282dd8_5_1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2acad282dd8_5_19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6418d7f2f1_0_4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2" name="Google Shape;692;g26418d7f2f1_0_4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p4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8d7f2f1_0_10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5" name="Google Shape;715;g26418d7f2f1_0_10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cad282dd8_5_3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2acad282dd8_5_3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cad282dd8_5_2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acad282dd8_5_2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418d7f2f1_0_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26418d7f2f1_0_7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/>
          <p:nvPr>
            <p:ph type="ctrTitle"/>
          </p:nvPr>
        </p:nvSpPr>
        <p:spPr>
          <a:xfrm>
            <a:off x="1511300" y="1377950"/>
            <a:ext cx="9169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5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3.png"/><Relationship Id="rId8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3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gif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2.png"/><Relationship Id="rId13" Type="http://schemas.openxmlformats.org/officeDocument/2006/relationships/image" Target="../media/image3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5" Type="http://schemas.openxmlformats.org/officeDocument/2006/relationships/image" Target="../media/image1.png"/><Relationship Id="rId14" Type="http://schemas.openxmlformats.org/officeDocument/2006/relationships/image" Target="../media/image8.png"/><Relationship Id="rId16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1511300" y="2749550"/>
            <a:ext cx="817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Privacy Network</a:t>
            </a:r>
            <a:endParaRPr sz="8000"/>
          </a:p>
        </p:txBody>
      </p:sp>
      <p:sp>
        <p:nvSpPr>
          <p:cNvPr id="45" name="Google Shape;45;p1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/>
          <p:nvPr>
            <p:ph idx="12" type="sldNum"/>
          </p:nvPr>
        </p:nvSpPr>
        <p:spPr>
          <a:xfrm>
            <a:off x="11881722" y="6599742"/>
            <a:ext cx="224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"/>
          <p:cNvSpPr txBox="1"/>
          <p:nvPr>
            <p:ph type="title"/>
          </p:nvPr>
        </p:nvSpPr>
        <p:spPr>
          <a:xfrm>
            <a:off x="1495350" y="4153250"/>
            <a:ext cx="92013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000"/>
              <a:t>A Privacy-Preserving Efficient Location-Sharing Scheme for Mobile Online Social Network Applications</a:t>
            </a:r>
            <a:endParaRPr i="1" sz="3000"/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3000"/>
          </a:p>
        </p:txBody>
      </p:sp>
      <p:pic>
        <p:nvPicPr>
          <p:cNvPr id="48" name="Google Shape;4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750" y="148947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77" y="206738"/>
            <a:ext cx="4111174" cy="2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cad282dd8_5_234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151" name="Google Shape;151;g2acad282dd8_5_234"/>
          <p:cNvSpPr txBox="1"/>
          <p:nvPr/>
        </p:nvSpPr>
        <p:spPr>
          <a:xfrm>
            <a:off x="1511300" y="3466429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Privileged insiders can use apps like </a:t>
            </a: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FakeGPS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to provide fake locations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PrivacyNetwork addresses this issue through session key encryption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g2acad282dd8_5_234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acad282dd8_5_234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g2acad282dd8_5_234"/>
          <p:cNvSpPr txBox="1"/>
          <p:nvPr/>
        </p:nvSpPr>
        <p:spPr>
          <a:xfrm>
            <a:off x="1511300" y="25205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Intentional Location Spoofing</a:t>
            </a:r>
            <a:endParaRPr b="0" i="0" sz="3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5" name="Google Shape;155;g2acad282dd8_5_234"/>
          <p:cNvSpPr txBox="1"/>
          <p:nvPr/>
        </p:nvSpPr>
        <p:spPr>
          <a:xfrm>
            <a:off x="1841450" y="6247813"/>
            <a:ext cx="8782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https://www.mobigyaan.com/how-to-fake-your-location-on-facebook-whatsapp-and-snapchat-guide</a:t>
            </a:r>
            <a:endParaRPr b="0" i="0" sz="1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6" name="Google Shape;156;g2acad282dd8_5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acad282dd8_5_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acad282dd8_5_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acad282dd8_5_2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cad282dd8_5_352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acad282dd8_5_35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g2acad282dd8_5_352"/>
          <p:cNvSpPr txBox="1"/>
          <p:nvPr/>
        </p:nvSpPr>
        <p:spPr>
          <a:xfrm>
            <a:off x="1841450" y="6247813"/>
            <a:ext cx="8782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https://play.google.com/store/apps/details?id=com.lexa.fakegps</a:t>
            </a:r>
            <a:endParaRPr b="0" i="0" sz="1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7" name="Google Shape;167;g2acad282dd8_5_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acad282dd8_5_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acad282dd8_5_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acad282dd8_5_3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acad282dd8_5_3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0875" y="968525"/>
            <a:ext cx="9170248" cy="49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cad282dd8_5_250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177" name="Google Shape;177;g2acad282dd8_5_250"/>
          <p:cNvSpPr txBox="1"/>
          <p:nvPr/>
        </p:nvSpPr>
        <p:spPr>
          <a:xfrm>
            <a:off x="1511300" y="3466429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Sharing location with a large number of friends may pose security hazards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PrivacyNetwork allows users to set distance thresholds for better control over location sharing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g2acad282dd8_5_25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acad282dd8_5_25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g2acad282dd8_5_250"/>
          <p:cNvSpPr txBox="1"/>
          <p:nvPr/>
        </p:nvSpPr>
        <p:spPr>
          <a:xfrm>
            <a:off x="1511300" y="25205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Large Network Safety Concerns</a:t>
            </a:r>
            <a:endParaRPr b="0" i="0" sz="3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g2acad282dd8_5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acad282dd8_5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acad282dd8_5_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acad282dd8_5_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cad282dd8_5_280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190" name="Google Shape;190;g2acad282dd8_5_280"/>
          <p:cNvSpPr txBox="1"/>
          <p:nvPr/>
        </p:nvSpPr>
        <p:spPr>
          <a:xfrm>
            <a:off x="1511300" y="3466429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Sharing location with a large number of friends may pose security hazards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PrivacyNetwork allows users to set distance thresholds for better control over location sharing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g2acad282dd8_5_28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acad282dd8_5_28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2acad282dd8_5_280"/>
          <p:cNvSpPr txBox="1"/>
          <p:nvPr/>
        </p:nvSpPr>
        <p:spPr>
          <a:xfrm>
            <a:off x="1511300" y="25205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Location Privacy Risks in Current OSNs</a:t>
            </a:r>
            <a:endParaRPr b="0" i="0" sz="3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4" name="Google Shape;194;g2acad282dd8_5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acad282dd8_5_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acad282dd8_5_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acad282dd8_5_2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cad282dd8_5_268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203" name="Google Shape;203;g2acad282dd8_5_268"/>
          <p:cNvSpPr txBox="1"/>
          <p:nvPr/>
        </p:nvSpPr>
        <p:spPr>
          <a:xfrm>
            <a:off x="1511300" y="3466426"/>
            <a:ext cx="94431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Three-week real-world experiment with 30 participants revealed alarming results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Direct location sharing on OSNs exposed 16% of users' real Points of Interest (POIs)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Indirect sharing, like geolocation tags, exposed even more, reaching 33%.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t/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t/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g2acad282dd8_5_268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acad282dd8_5_268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g2acad282dd8_5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acad282dd8_5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acad282dd8_5_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acad282dd8_5_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acad282dd8_5_268"/>
          <p:cNvSpPr txBox="1"/>
          <p:nvPr/>
        </p:nvSpPr>
        <p:spPr>
          <a:xfrm>
            <a:off x="1511300" y="24443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Location Privacy Study - H. Li </a:t>
            </a:r>
            <a:r>
              <a:rPr i="1"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et al.</a:t>
            </a:r>
            <a:endParaRPr i="1" sz="350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cad282dd8_5_301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216" name="Google Shape;216;g2acad282dd8_5_301"/>
          <p:cNvSpPr txBox="1"/>
          <p:nvPr/>
        </p:nvSpPr>
        <p:spPr>
          <a:xfrm>
            <a:off x="1511300" y="3466426"/>
            <a:ext cx="94431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External adversaries could infer demographics (e.g., age, gender, education) from location profiles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Many social networks offer geolocation tags and check-in services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Attackers exploit these functionalities, crawling web pages to extract location information and POIs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t/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7" name="Google Shape;217;g2acad282dd8_5_30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acad282dd8_5_30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g2acad282dd8_5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acad282dd8_5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acad282dd8_5_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acad282dd8_5_3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acad282dd8_5_301"/>
          <p:cNvSpPr txBox="1"/>
          <p:nvPr/>
        </p:nvSpPr>
        <p:spPr>
          <a:xfrm>
            <a:off x="1511300" y="24443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Induced Privacy Attack on 22,843 mobile users - H. Li </a:t>
            </a:r>
            <a:r>
              <a:rPr i="1"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et al.</a:t>
            </a:r>
            <a:endParaRPr i="1" sz="350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cad282dd8_5_367"/>
          <p:cNvSpPr txBox="1"/>
          <p:nvPr>
            <p:ph type="title"/>
          </p:nvPr>
        </p:nvSpPr>
        <p:spPr>
          <a:xfrm>
            <a:off x="1107900" y="7770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Privacy Network</a:t>
            </a:r>
            <a:endParaRPr sz="4500"/>
          </a:p>
        </p:txBody>
      </p:sp>
      <p:sp>
        <p:nvSpPr>
          <p:cNvPr id="229" name="Google Shape;229;g2acad282dd8_5_367"/>
          <p:cNvSpPr txBox="1"/>
          <p:nvPr/>
        </p:nvSpPr>
        <p:spPr>
          <a:xfrm>
            <a:off x="1107900" y="2607700"/>
            <a:ext cx="10960500" cy="48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Registration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mSON[1] user login, authentication and key establishment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LSSNS[2] login authentication and key establishment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Distance Threshold registration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User location update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Friend’s location query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" name="Google Shape;230;g2acad282dd8_5_367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acad282dd8_5_367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g2acad282dd8_5_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acad282dd8_5_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acad282dd8_5_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acad282dd8_5_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acad282dd8_5_367"/>
          <p:cNvSpPr txBox="1"/>
          <p:nvPr/>
        </p:nvSpPr>
        <p:spPr>
          <a:xfrm>
            <a:off x="1107900" y="2001700"/>
            <a:ext cx="86283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Proposed Architecture</a:t>
            </a:r>
            <a:endParaRPr i="1" sz="350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7" name="Google Shape;237;g2acad282dd8_5_367"/>
          <p:cNvSpPr txBox="1"/>
          <p:nvPr/>
        </p:nvSpPr>
        <p:spPr>
          <a:xfrm>
            <a:off x="6105350" y="1216225"/>
            <a:ext cx="5776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[1] mSON - mobile social online network</a:t>
            </a:r>
            <a:endParaRPr sz="1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[2] LSSNS - location sharing social network server</a:t>
            </a:r>
            <a:endParaRPr sz="1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cad282dd8_5_4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g2acad282dd8_5_436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44" name="Google Shape;244;g2acad282dd8_5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acad282dd8_5_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acad282dd8_5_4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acad282dd8_5_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acad282dd8_5_4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50" y="932500"/>
            <a:ext cx="11664200" cy="53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ccd6bb085_1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4" name="Google Shape;254;g2accd6bb085_1_1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Registration Phase - </a:t>
            </a:r>
            <a:r>
              <a:rPr i="1" lang="en-US" sz="3000">
                <a:solidFill>
                  <a:schemeClr val="dk1"/>
                </a:solidFill>
              </a:rPr>
              <a:t>user</a:t>
            </a:r>
            <a:endParaRPr i="1" sz="3000">
              <a:solidFill>
                <a:schemeClr val="dk1"/>
              </a:solidFill>
            </a:endParaRPr>
          </a:p>
        </p:txBody>
      </p:sp>
      <p:pic>
        <p:nvPicPr>
          <p:cNvPr id="255" name="Google Shape;255;g2accd6bb085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accd6bb085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accd6bb085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accd6bb085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accd6bb085_1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6320" y="724725"/>
            <a:ext cx="8658855" cy="60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ccd6bb085_1_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g2accd6bb085_1_1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Registration Phase -</a:t>
            </a:r>
            <a:r>
              <a:rPr i="1" lang="en-US" sz="3000">
                <a:solidFill>
                  <a:schemeClr val="dk1"/>
                </a:solidFill>
              </a:rPr>
              <a:t> lssns</a:t>
            </a:r>
            <a:endParaRPr i="1" sz="3000">
              <a:solidFill>
                <a:schemeClr val="dk1"/>
              </a:solidFill>
            </a:endParaRPr>
          </a:p>
        </p:txBody>
      </p:sp>
      <p:pic>
        <p:nvPicPr>
          <p:cNvPr id="266" name="Google Shape;266;g2accd6bb085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accd6bb085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accd6bb085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accd6bb085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accd6bb085_1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712" y="1047550"/>
            <a:ext cx="10532875" cy="533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acad282dd8_2_80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acad282dd8_2_8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g2acad282dd8_2_80"/>
          <p:cNvSpPr txBox="1"/>
          <p:nvPr/>
        </p:nvSpPr>
        <p:spPr>
          <a:xfrm>
            <a:off x="1647175" y="3752375"/>
            <a:ext cx="78816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Group No. 16</a:t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Anumoy Nandy (00201100121)</a:t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Kunal Pramanick (302111001005)</a:t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Manas Pratim Biswas (002011001025)</a:t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" name="Google Shape;57;g2acad282dd8_2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75" y="5138874"/>
            <a:ext cx="1429500" cy="14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2acad282dd8_2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1525" y="206749"/>
            <a:ext cx="1992824" cy="10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2acad282dd8_2_80"/>
          <p:cNvSpPr txBox="1"/>
          <p:nvPr>
            <p:ph type="title"/>
          </p:nvPr>
        </p:nvSpPr>
        <p:spPr>
          <a:xfrm>
            <a:off x="1511300" y="1530350"/>
            <a:ext cx="817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Privacy Network</a:t>
            </a:r>
            <a:endParaRPr sz="8000"/>
          </a:p>
        </p:txBody>
      </p:sp>
      <p:sp>
        <p:nvSpPr>
          <p:cNvPr id="60" name="Google Shape;60;g2acad282dd8_2_80"/>
          <p:cNvSpPr txBox="1"/>
          <p:nvPr>
            <p:ph type="title"/>
          </p:nvPr>
        </p:nvSpPr>
        <p:spPr>
          <a:xfrm>
            <a:off x="1495350" y="3086450"/>
            <a:ext cx="9201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/>
              <a:t>  Supervisor :-</a:t>
            </a:r>
            <a:r>
              <a:rPr i="1" lang="en-US" sz="3000"/>
              <a:t> Munmun Bhattacharya</a:t>
            </a:r>
            <a:endParaRPr i="1"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cad282dd8_5_4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6" name="Google Shape;276;g2acad282dd8_5_446"/>
          <p:cNvSpPr txBox="1"/>
          <p:nvPr>
            <p:ph type="title"/>
          </p:nvPr>
        </p:nvSpPr>
        <p:spPr>
          <a:xfrm>
            <a:off x="1090375" y="192200"/>
            <a:ext cx="9675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mSON user login, authentication and key establishment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77" name="Google Shape;277;g2acad282dd8_5_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acad282dd8_5_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acad282dd8_5_4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acad282dd8_5_4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acad282dd8_5_4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3224" y="1102775"/>
            <a:ext cx="7955075" cy="5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cad282dd8_5_4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g2acad282dd8_5_455"/>
          <p:cNvSpPr txBox="1"/>
          <p:nvPr>
            <p:ph type="title"/>
          </p:nvPr>
        </p:nvSpPr>
        <p:spPr>
          <a:xfrm>
            <a:off x="1090375" y="268400"/>
            <a:ext cx="93648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The LSSNS login authentication and key establishment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88" name="Google Shape;288;g2acad282dd8_5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acad282dd8_5_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acad282dd8_5_4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acad282dd8_5_4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acad282dd8_5_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9250" y="1073400"/>
            <a:ext cx="8493823" cy="56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cad282dd8_5_4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g2acad282dd8_5_467"/>
          <p:cNvSpPr txBox="1"/>
          <p:nvPr>
            <p:ph type="title"/>
          </p:nvPr>
        </p:nvSpPr>
        <p:spPr>
          <a:xfrm>
            <a:off x="1090375" y="268400"/>
            <a:ext cx="9820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The Distance Threshold registration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99" name="Google Shape;299;g2acad282dd8_5_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acad282dd8_5_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acad282dd8_5_4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acad282dd8_5_4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acad282dd8_5_4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5451" y="777051"/>
            <a:ext cx="8190650" cy="5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cad282dd8_5_4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9" name="Google Shape;309;g2acad282dd8_5_476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User location update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10" name="Google Shape;310;g2acad282dd8_5_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acad282dd8_5_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acad282dd8_5_4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acad282dd8_5_4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acad282dd8_5_4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925" y="490300"/>
            <a:ext cx="8263200" cy="622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cad282dd8_5_4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g2acad282dd8_5_485"/>
          <p:cNvSpPr txBox="1"/>
          <p:nvPr>
            <p:ph type="title"/>
          </p:nvPr>
        </p:nvSpPr>
        <p:spPr>
          <a:xfrm>
            <a:off x="1090375" y="268400"/>
            <a:ext cx="9639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The Friend’s location query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21" name="Google Shape;321;g2acad282dd8_5_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acad282dd8_5_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acad282dd8_5_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acad282dd8_5_4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acad282dd8_5_4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0200" y="572325"/>
            <a:ext cx="7701950" cy="616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ccd6bb085_1_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1" name="Google Shape;331;g2accd6bb085_1_31"/>
          <p:cNvSpPr txBox="1"/>
          <p:nvPr>
            <p:ph type="title"/>
          </p:nvPr>
        </p:nvSpPr>
        <p:spPr>
          <a:xfrm>
            <a:off x="1090375" y="268400"/>
            <a:ext cx="9639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Security and Functional Comparison¹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32" name="Google Shape;332;g2accd6bb085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accd6bb085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accd6bb085_1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accd6bb085_1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accd6bb085_1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048" y="743000"/>
            <a:ext cx="10401925" cy="612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ccd6bb085_1_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2" name="Google Shape;342;g2accd6bb085_1_42"/>
          <p:cNvSpPr txBox="1"/>
          <p:nvPr>
            <p:ph type="title"/>
          </p:nvPr>
        </p:nvSpPr>
        <p:spPr>
          <a:xfrm>
            <a:off x="5352950" y="3843800"/>
            <a:ext cx="5312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Storage Analysis Comparison¹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43" name="Google Shape;343;g2accd6bb085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accd6bb085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accd6bb085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accd6bb085_1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accd6bb085_1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0200" y="4318400"/>
            <a:ext cx="6996548" cy="24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accd6bb085_1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19250"/>
            <a:ext cx="6713475" cy="24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accd6bb085_1_42"/>
          <p:cNvSpPr txBox="1"/>
          <p:nvPr>
            <p:ph type="title"/>
          </p:nvPr>
        </p:nvSpPr>
        <p:spPr>
          <a:xfrm>
            <a:off x="804575" y="777050"/>
            <a:ext cx="6072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Communication Cost Comparison¹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cad282dd8_5_411"/>
          <p:cNvSpPr txBox="1"/>
          <p:nvPr>
            <p:ph type="title"/>
          </p:nvPr>
        </p:nvSpPr>
        <p:spPr>
          <a:xfrm>
            <a:off x="1107900" y="7770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Privacy Network</a:t>
            </a:r>
            <a:endParaRPr sz="4500"/>
          </a:p>
        </p:txBody>
      </p:sp>
      <p:sp>
        <p:nvSpPr>
          <p:cNvPr id="355" name="Google Shape;355;g2acad282dd8_5_41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acad282dd8_5_41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g2acad282dd8_5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acad282dd8_5_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acad282dd8_5_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acad282dd8_5_4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acad282dd8_5_4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0438" y="1599975"/>
            <a:ext cx="6527531" cy="50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cad282dd8_5_81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Proof of Work</a:t>
            </a:r>
            <a:endParaRPr sz="8000"/>
          </a:p>
        </p:txBody>
      </p:sp>
      <p:sp>
        <p:nvSpPr>
          <p:cNvPr id="367" name="Google Shape;367;g2acad282dd8_5_8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acad282dd8_5_8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g2acad282dd8_5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acad282dd8_5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acad282dd8_5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acad282dd8_5_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cad282dd8_5_11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acad282dd8_5_11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9" name="Google Shape;379;g2acad282dd8_5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acad282dd8_5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acad282dd8_5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acad282dd8_5_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acad282dd8_5_111"/>
          <p:cNvSpPr txBox="1"/>
          <p:nvPr/>
        </p:nvSpPr>
        <p:spPr>
          <a:xfrm>
            <a:off x="1954050" y="1214675"/>
            <a:ext cx="7944300" cy="4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4" name="Google Shape;384;g2acad282dd8_5_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812" y="1214679"/>
            <a:ext cx="11060374" cy="469400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acad282dd8_5_111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GitHub Commit History</a:t>
            </a:r>
            <a:endParaRPr sz="4500">
              <a:solidFill>
                <a:srgbClr val="8CB3E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cad282dd8_5_28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2acad282dd8_5_28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g2acad282dd8_5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2acad282dd8_5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2acad282dd8_5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2acad282dd8_5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acad282dd8_5_28"/>
          <p:cNvSpPr txBox="1"/>
          <p:nvPr>
            <p:ph type="title"/>
          </p:nvPr>
        </p:nvSpPr>
        <p:spPr>
          <a:xfrm>
            <a:off x="1511300" y="2749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/>
              <a:t>Introduction</a:t>
            </a:r>
            <a:endParaRPr sz="5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cad282dd8_1_15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A Quick Demo</a:t>
            </a:r>
            <a:endParaRPr sz="8000"/>
          </a:p>
        </p:txBody>
      </p:sp>
      <p:sp>
        <p:nvSpPr>
          <p:cNvPr id="391" name="Google Shape;391;g2acad282dd8_1_1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acad282dd8_1_1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3" name="Google Shape;393;g2acad282dd8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acad282dd8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acad282dd8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acad282dd8_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cad282dd8_5_1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g2acad282dd8_5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5" y="48275"/>
            <a:ext cx="11786224" cy="675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TechStack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408" name="Google Shape;40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88" y="4010824"/>
            <a:ext cx="1679625" cy="16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550" y="4112525"/>
            <a:ext cx="1679626" cy="147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050" y="1558168"/>
            <a:ext cx="1628773" cy="167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7"/>
          <p:cNvPicPr preferRelativeResize="0"/>
          <p:nvPr/>
        </p:nvPicPr>
        <p:blipFill rotWithShape="1">
          <a:blip r:embed="rId6">
            <a:alphaModFix/>
          </a:blip>
          <a:srcRect b="28140" l="0" r="4607" t="0"/>
          <a:stretch/>
        </p:blipFill>
        <p:spPr>
          <a:xfrm>
            <a:off x="828000" y="3918288"/>
            <a:ext cx="2333624" cy="181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550" y="1484852"/>
            <a:ext cx="1391375" cy="13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4650" y="1507394"/>
            <a:ext cx="1628774" cy="16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09713" y="1542174"/>
            <a:ext cx="1628774" cy="16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"/>
          <p:cNvPicPr preferRelativeResize="0"/>
          <p:nvPr/>
        </p:nvPicPr>
        <p:blipFill rotWithShape="1">
          <a:blip r:embed="rId10">
            <a:alphaModFix/>
          </a:blip>
          <a:srcRect b="20089" l="20089" r="0" t="0"/>
          <a:stretch/>
        </p:blipFill>
        <p:spPr>
          <a:xfrm>
            <a:off x="10286975" y="4140800"/>
            <a:ext cx="1451500" cy="1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4763" y="4010825"/>
            <a:ext cx="16287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72276" y="1340725"/>
            <a:ext cx="1679626" cy="16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cad282dd8_0_19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.env.example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427" name="Google Shape;427;g2acad282dd8_0_19"/>
          <p:cNvPicPr preferRelativeResize="0"/>
          <p:nvPr/>
        </p:nvPicPr>
        <p:blipFill rotWithShape="1">
          <a:blip r:embed="rId3">
            <a:alphaModFix/>
          </a:blip>
          <a:srcRect b="56082" l="4425" r="63036" t="12646"/>
          <a:stretch/>
        </p:blipFill>
        <p:spPr>
          <a:xfrm>
            <a:off x="1756713" y="1876950"/>
            <a:ext cx="8678573" cy="42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acad282dd8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acad282dd8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acad282dd8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acad282dd8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cad282dd8_5_0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Authentication</a:t>
            </a:r>
            <a:endParaRPr sz="8000"/>
          </a:p>
        </p:txBody>
      </p:sp>
      <p:sp>
        <p:nvSpPr>
          <p:cNvPr id="437" name="Google Shape;437;g2acad282dd8_5_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acad282dd8_5_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g2acad282dd8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acad282dd8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acad282dd8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acad282dd8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cad282dd8_0_0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Metrics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448" name="Google Shape;448;g2acad282dd8_0_0"/>
          <p:cNvSpPr txBox="1"/>
          <p:nvPr>
            <p:ph idx="1" type="body"/>
          </p:nvPr>
        </p:nvSpPr>
        <p:spPr>
          <a:xfrm>
            <a:off x="1270000" y="1981200"/>
            <a:ext cx="95403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False acceptance 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False rejection 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Failure to enroll 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Authentication time</a:t>
            </a:r>
            <a:endParaRPr/>
          </a:p>
        </p:txBody>
      </p:sp>
      <p:pic>
        <p:nvPicPr>
          <p:cNvPr id="449" name="Google Shape;449;g2acad282dd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acad282dd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acad282dd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acad282dd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acad282dd8_0_56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Authorization</a:t>
            </a:r>
            <a:endParaRPr sz="8000"/>
          </a:p>
        </p:txBody>
      </p:sp>
      <p:sp>
        <p:nvSpPr>
          <p:cNvPr id="458" name="Google Shape;458;g2acad282dd8_0_5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acad282dd8_0_5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g2acad282dd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acad282dd8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acad282dd8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acad282dd8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Authorization Metrics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469" name="Google Shape;469;p14"/>
          <p:cNvSpPr txBox="1"/>
          <p:nvPr>
            <p:ph idx="1" type="body"/>
          </p:nvPr>
        </p:nvSpPr>
        <p:spPr>
          <a:xfrm>
            <a:off x="1270000" y="1981200"/>
            <a:ext cx="95403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Access control effectiveness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Least privilege enforcement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Policy violations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Audit trail quality</a:t>
            </a:r>
            <a:endParaRPr/>
          </a:p>
        </p:txBody>
      </p:sp>
      <p:pic>
        <p:nvPicPr>
          <p:cNvPr id="470" name="Google Shape;4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/>
          <p:nvPr>
            <p:ph type="title"/>
          </p:nvPr>
        </p:nvSpPr>
        <p:spPr>
          <a:xfrm>
            <a:off x="1381759" y="538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479" name="Google Shape;479;p15"/>
          <p:cNvSpPr txBox="1"/>
          <p:nvPr>
            <p:ph idx="1" type="body"/>
          </p:nvPr>
        </p:nvSpPr>
        <p:spPr>
          <a:xfrm>
            <a:off x="1325825" y="2140275"/>
            <a:ext cx="9540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bcrypt.js package for password hashing.  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jsonwebtoken to maintain session.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middleware to authorize user before accessing some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component.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</a:t>
            </a:r>
            <a:r>
              <a:rPr b="0" lang="en-US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@react-oauth/google package for authenticating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an users through their valid credentials.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80" name="Google Shape;4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acad282dd8_1_41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489" name="Google Shape;489;g2acad282dd8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50" y="2006025"/>
            <a:ext cx="4765800" cy="45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acad282dd8_1_41"/>
          <p:cNvPicPr preferRelativeResize="0"/>
          <p:nvPr/>
        </p:nvPicPr>
        <p:blipFill rotWithShape="1">
          <a:blip r:embed="rId4">
            <a:alphaModFix/>
          </a:blip>
          <a:srcRect b="-1034" l="4275" r="7580" t="12593"/>
          <a:stretch/>
        </p:blipFill>
        <p:spPr>
          <a:xfrm>
            <a:off x="8129325" y="2006025"/>
            <a:ext cx="3524200" cy="46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acad282dd8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acad282dd8_1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1511300" y="13779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Mobile Online Social Networks (mOSNs)</a:t>
            </a:r>
            <a:endParaRPr sz="4500"/>
          </a:p>
        </p:txBody>
      </p:sp>
      <p:sp>
        <p:nvSpPr>
          <p:cNvPr id="77" name="Google Shape;77;p5"/>
          <p:cNvSpPr txBox="1"/>
          <p:nvPr/>
        </p:nvSpPr>
        <p:spPr>
          <a:xfrm>
            <a:off x="1511300" y="2884800"/>
            <a:ext cx="96462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Shift from traditional online social networks (OSNs) to mobile OSNs due to advancements in mobile internet technology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Users keep mobile devices online, enabling location-based services like friend location queries and Point of Interest (PoI) searches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 txBox="1"/>
          <p:nvPr>
            <p:ph idx="12" type="sldNum"/>
          </p:nvPr>
        </p:nvSpPr>
        <p:spPr>
          <a:xfrm>
            <a:off x="11881722" y="6599742"/>
            <a:ext cx="224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6667499"/>
            <a:ext cx="109968" cy="5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1887200" cy="651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cad282dd8_6_53"/>
          <p:cNvSpPr txBox="1"/>
          <p:nvPr>
            <p:ph type="title"/>
          </p:nvPr>
        </p:nvSpPr>
        <p:spPr>
          <a:xfrm>
            <a:off x="1381809" y="354806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MongoDB User Schema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504" name="Google Shape;504;g2acad282dd8_6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acad282dd8_6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acad282dd8_6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acad282dd8_6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acad282dd8_6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9288" y="1258325"/>
            <a:ext cx="6353401" cy="5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acad282dd8_1_24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514" name="Google Shape;514;g2acad282dd8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525" y="1829625"/>
            <a:ext cx="7996951" cy="50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acad282dd8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acad282dd8_1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acad282dd8_1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acad282dd8_1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acad282dd8_1_29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524" name="Google Shape;524;g2acad282dd8_1_29"/>
          <p:cNvPicPr preferRelativeResize="0"/>
          <p:nvPr/>
        </p:nvPicPr>
        <p:blipFill rotWithShape="1">
          <a:blip r:embed="rId3">
            <a:alphaModFix/>
          </a:blip>
          <a:srcRect b="16498" l="0" r="4306" t="2305"/>
          <a:stretch/>
        </p:blipFill>
        <p:spPr>
          <a:xfrm>
            <a:off x="2014775" y="1984225"/>
            <a:ext cx="7908299" cy="45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acad282dd8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2acad282dd8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acad282dd8_1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2acad282dd8_1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cad282dd8_1_35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534" name="Google Shape;534;g2acad282dd8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800" y="1854225"/>
            <a:ext cx="9500749" cy="47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acad282dd8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acad282dd8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acad282dd8_1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acad282dd8_1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cad282dd8_0_46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Landing Page</a:t>
            </a:r>
            <a:endParaRPr sz="8000"/>
          </a:p>
        </p:txBody>
      </p:sp>
      <p:sp>
        <p:nvSpPr>
          <p:cNvPr id="544" name="Google Shape;544;g2acad282dd8_0_4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acad282dd8_0_4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6" name="Google Shape;546;g2acad282dd8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acad282dd8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acad282dd8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acad282dd8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acad282dd8_0_7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acad282dd8_0_7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6" name="Google Shape;556;g2acad282dd8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800"/>
            <a:ext cx="11887200" cy="638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2acad282dd8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0" y="91775"/>
            <a:ext cx="12036849" cy="66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acad282dd8_4_10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Location Page</a:t>
            </a:r>
            <a:endParaRPr sz="8000"/>
          </a:p>
        </p:txBody>
      </p:sp>
      <p:sp>
        <p:nvSpPr>
          <p:cNvPr id="567" name="Google Shape;567;g2acad282dd8_4_1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acad282dd8_4_1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9" name="Google Shape;569;g2acad282dd8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acad282dd8_4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acad282dd8_4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acad282dd8_4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acad282dd8_1_5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acad282dd8_1_5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9" name="Google Shape;579;g2acad282dd8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3" y="104200"/>
            <a:ext cx="11998677" cy="664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cad282dd8_5_166"/>
          <p:cNvSpPr txBox="1"/>
          <p:nvPr>
            <p:ph type="title"/>
          </p:nvPr>
        </p:nvSpPr>
        <p:spPr>
          <a:xfrm>
            <a:off x="1511300" y="13779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Unique Features of mOSNs</a:t>
            </a:r>
            <a:endParaRPr sz="4500"/>
          </a:p>
        </p:txBody>
      </p:sp>
      <p:sp>
        <p:nvSpPr>
          <p:cNvPr id="89" name="Google Shape;89;g2acad282dd8_5_166"/>
          <p:cNvSpPr txBox="1"/>
          <p:nvPr/>
        </p:nvSpPr>
        <p:spPr>
          <a:xfrm>
            <a:off x="1511300" y="2808600"/>
            <a:ext cx="9646200" cy="3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Leverage mobile communication networks and social networks for dynamic interactions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Enhancements include location-awareness, tag media, and real-time web support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Utilize modern mobile device capabilities: GPS, sensing modules, and multiple radios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" name="Google Shape;90;g2acad282dd8_5_166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acad282dd8_5_16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g2acad282dd8_5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acad282dd8_5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acad282dd8_5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acad282dd8_5_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cad282dd8_0_86"/>
          <p:cNvSpPr txBox="1"/>
          <p:nvPr>
            <p:ph type="title"/>
          </p:nvPr>
        </p:nvSpPr>
        <p:spPr>
          <a:xfrm>
            <a:off x="1511300" y="2749550"/>
            <a:ext cx="9219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Euclidean Distance</a:t>
            </a:r>
            <a:endParaRPr sz="8000"/>
          </a:p>
        </p:txBody>
      </p:sp>
      <p:sp>
        <p:nvSpPr>
          <p:cNvPr id="585" name="Google Shape;585;g2acad282dd8_0_8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acad282dd8_0_8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7" name="Google Shape;587;g2acad282dd8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acad282dd8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acad282dd8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acad282dd8_0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cad282dd8_0_9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2acad282dd8_0_9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7" name="Google Shape;597;g2acad282dd8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2acad282dd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2acad282dd8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2acad282dd8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acad282dd8_0_95"/>
          <p:cNvSpPr txBox="1"/>
          <p:nvPr/>
        </p:nvSpPr>
        <p:spPr>
          <a:xfrm>
            <a:off x="6933450" y="1124150"/>
            <a:ext cx="44361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2" name="Google Shape;602;g2acad282dd8_0_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019" y="999572"/>
            <a:ext cx="8637957" cy="48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cad282dd8_4_2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2acad282dd8_4_2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9" name="Google Shape;609;g2acad282dd8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acad282dd8_4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acad282dd8_4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acad282dd8_4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acad282dd8_4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850" y="997425"/>
            <a:ext cx="11368249" cy="49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acad282dd8_6_22"/>
          <p:cNvSpPr txBox="1"/>
          <p:nvPr>
            <p:ph type="title"/>
          </p:nvPr>
        </p:nvSpPr>
        <p:spPr>
          <a:xfrm>
            <a:off x="1511300" y="2749550"/>
            <a:ext cx="9219300" cy="24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PostgreSQL </a:t>
            </a:r>
            <a:endParaRPr sz="80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0"/>
          </a:p>
        </p:txBody>
      </p:sp>
      <p:sp>
        <p:nvSpPr>
          <p:cNvPr id="619" name="Google Shape;619;g2acad282dd8_6_22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acad282dd8_6_2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1" name="Google Shape;621;g2acad282dd8_6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acad282dd8_6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2acad282dd8_6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acad282dd8_6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acad282dd8_5_121"/>
          <p:cNvSpPr txBox="1"/>
          <p:nvPr>
            <p:ph type="title"/>
          </p:nvPr>
        </p:nvSpPr>
        <p:spPr>
          <a:xfrm>
            <a:off x="1381809" y="372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PostGIS User Schema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630" name="Google Shape;630;g2acad282dd8_5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acad282dd8_5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acad282dd8_5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2acad282dd8_5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acad282dd8_5_121"/>
          <p:cNvPicPr preferRelativeResize="0"/>
          <p:nvPr/>
        </p:nvPicPr>
        <p:blipFill rotWithShape="1">
          <a:blip r:embed="rId7">
            <a:alphaModFix/>
          </a:blip>
          <a:srcRect b="0" l="1009" r="0" t="0"/>
          <a:stretch/>
        </p:blipFill>
        <p:spPr>
          <a:xfrm>
            <a:off x="1415725" y="1124150"/>
            <a:ext cx="9365451" cy="4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acad282dd8_5_71"/>
          <p:cNvSpPr txBox="1"/>
          <p:nvPr>
            <p:ph type="title"/>
          </p:nvPr>
        </p:nvSpPr>
        <p:spPr>
          <a:xfrm>
            <a:off x="1511300" y="2749550"/>
            <a:ext cx="9219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PostGIS Query</a:t>
            </a:r>
            <a:endParaRPr sz="8000"/>
          </a:p>
        </p:txBody>
      </p:sp>
      <p:sp>
        <p:nvSpPr>
          <p:cNvPr id="640" name="Google Shape;640;g2acad282dd8_5_7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acad282dd8_5_7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2" name="Google Shape;642;g2acad282dd8_5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acad282dd8_5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acad282dd8_5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2acad282dd8_5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acad282dd8_6_3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2acad282dd8_6_3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2" name="Google Shape;652;g2acad282dd8_6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acad282dd8_6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2acad282dd8_6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acad282dd8_6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acad282dd8_6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2425" y="611524"/>
            <a:ext cx="8464999" cy="54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acad282dd8_5_10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2acad282dd8_5_10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3" name="Google Shape;663;g2acad282dd8_5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acad282dd8_5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acad282dd8_5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acad282dd8_5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acad282dd8_5_101"/>
          <p:cNvSpPr txBox="1"/>
          <p:nvPr>
            <p:ph type="title"/>
          </p:nvPr>
        </p:nvSpPr>
        <p:spPr>
          <a:xfrm>
            <a:off x="1511300" y="2749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/>
              <a:t>Conclusions</a:t>
            </a:r>
            <a:endParaRPr sz="5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cad282dd8_5_142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Conclusions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673" name="Google Shape;673;g2acad282dd8_5_142"/>
          <p:cNvSpPr txBox="1"/>
          <p:nvPr>
            <p:ph idx="1" type="body"/>
          </p:nvPr>
        </p:nvSpPr>
        <p:spPr>
          <a:xfrm>
            <a:off x="1270000" y="1981200"/>
            <a:ext cx="95403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Socket.IO &amp; express server enables real time location sharing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User authentication &amp; authorization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React keeps the data and UI layer in sync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PostGIS queries to filter user location  </a:t>
            </a:r>
            <a:endParaRPr/>
          </a:p>
        </p:txBody>
      </p:sp>
      <p:pic>
        <p:nvPicPr>
          <p:cNvPr id="674" name="Google Shape;674;g2acad282dd8_5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2acad282dd8_5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acad282dd8_5_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acad282dd8_5_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acad282dd8_5_49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2acad282dd8_5_49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4" name="Google Shape;684;g2acad282dd8_5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2acad282dd8_5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acad282dd8_5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acad282dd8_5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2acad282dd8_5_49"/>
          <p:cNvSpPr txBox="1"/>
          <p:nvPr>
            <p:ph type="title"/>
          </p:nvPr>
        </p:nvSpPr>
        <p:spPr>
          <a:xfrm>
            <a:off x="1511300" y="13017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Future Work</a:t>
            </a:r>
            <a:endParaRPr sz="4500"/>
          </a:p>
        </p:txBody>
      </p:sp>
      <p:sp>
        <p:nvSpPr>
          <p:cNvPr id="689" name="Google Shape;689;g2acad282dd8_5_49"/>
          <p:cNvSpPr txBox="1"/>
          <p:nvPr>
            <p:ph idx="4294967295" type="body"/>
          </p:nvPr>
        </p:nvSpPr>
        <p:spPr>
          <a:xfrm>
            <a:off x="1270000" y="2438400"/>
            <a:ext cx="9540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Implement stranger feature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Implement the proposed architecture in our codebase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Deploy the web service to some cloud like AWS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cad282dd8_5_192"/>
          <p:cNvSpPr txBox="1"/>
          <p:nvPr>
            <p:ph type="title"/>
          </p:nvPr>
        </p:nvSpPr>
        <p:spPr>
          <a:xfrm>
            <a:off x="1511300" y="13779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Security Challenges in Location Sharing</a:t>
            </a:r>
            <a:endParaRPr sz="4500"/>
          </a:p>
        </p:txBody>
      </p:sp>
      <p:sp>
        <p:nvSpPr>
          <p:cNvPr id="101" name="Google Shape;101;g2acad282dd8_5_192"/>
          <p:cNvSpPr txBox="1"/>
          <p:nvPr/>
        </p:nvSpPr>
        <p:spPr>
          <a:xfrm>
            <a:off x="1511300" y="2808600"/>
            <a:ext cx="9646200" cy="2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Vulnerabilities in existing schemes exposed to attacks like denial-of-service, replay, and insider attacks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Advanced attacking techniques include Regional Statistical Attack (RSA) and Long-term Statistical Attack (LSA)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g2acad282dd8_5_192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acad282dd8_5_19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g2acad282dd8_5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acad282dd8_5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acad282dd8_5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acad282dd8_5_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6418d7f2f1_0_495"/>
          <p:cNvSpPr txBox="1"/>
          <p:nvPr>
            <p:ph type="title"/>
          </p:nvPr>
        </p:nvSpPr>
        <p:spPr>
          <a:xfrm>
            <a:off x="1511300" y="13017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References</a:t>
            </a:r>
            <a:endParaRPr sz="4500"/>
          </a:p>
        </p:txBody>
      </p:sp>
      <p:sp>
        <p:nvSpPr>
          <p:cNvPr id="695" name="Google Shape;695;g26418d7f2f1_0_495"/>
          <p:cNvSpPr txBox="1"/>
          <p:nvPr/>
        </p:nvSpPr>
        <p:spPr>
          <a:xfrm>
            <a:off x="1511300" y="2368550"/>
            <a:ext cx="10370400" cy="3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-3587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050"/>
              <a:buFont typeface="Courier New"/>
              <a:buChar char="●"/>
            </a:pPr>
            <a:r>
              <a:rPr lang="en-US" sz="20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A Privacy-Preserving Efficient Location-Sharing Scheme for Mobile Online Social Network Applications[1]</a:t>
            </a:r>
            <a:endParaRPr sz="20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[https://ieeexplore.ieee.org/abstract/document/9288801]</a:t>
            </a:r>
            <a:endParaRPr b="0" i="0" sz="20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Privacy Leakage of Location Sharing in Mobile</a:t>
            </a: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Social Networks: Attacks and Defense[2]</a:t>
            </a: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[https://ieeexplore.ieee.org/abstract/document/7556276/]</a:t>
            </a:r>
            <a:endParaRPr b="0" i="0" sz="22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6" name="Google Shape;696;g26418d7f2f1_0_49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26418d7f2f1_0_49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8" name="Google Shape;698;g26418d7f2f1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6418d7f2f1_0_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6418d7f2f1_0_4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26418d7f2f1_0_4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"/>
          <p:cNvSpPr txBox="1"/>
          <p:nvPr>
            <p:ph type="title"/>
          </p:nvPr>
        </p:nvSpPr>
        <p:spPr>
          <a:xfrm>
            <a:off x="1511300" y="27495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Thank you</a:t>
            </a:r>
            <a:endParaRPr sz="4500"/>
          </a:p>
        </p:txBody>
      </p:sp>
      <p:sp>
        <p:nvSpPr>
          <p:cNvPr id="707" name="Google Shape;707;p44"/>
          <p:cNvSpPr txBox="1"/>
          <p:nvPr/>
        </p:nvSpPr>
        <p:spPr>
          <a:xfrm>
            <a:off x="1511300" y="3455150"/>
            <a:ext cx="74871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https://github.com/sanam2405/</a:t>
            </a: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PrivacyNetwork</a:t>
            </a:r>
            <a:endParaRPr b="0" i="0" sz="22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Anumoy Nandy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Kunal Pramanick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Manas Pratim Biswas 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Dept. of </a:t>
            </a:r>
            <a:r>
              <a:rPr b="0" i="0" lang="en-US" sz="2250" u="none" cap="none" strike="noStrike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Information Technology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Jadavpur University</a:t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4"/>
          <p:cNvSpPr txBox="1"/>
          <p:nvPr>
            <p:ph idx="12" type="sldNum"/>
          </p:nvPr>
        </p:nvSpPr>
        <p:spPr>
          <a:xfrm>
            <a:off x="11881722" y="6599742"/>
            <a:ext cx="224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0" name="Google Shape;7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475" y="84350"/>
            <a:ext cx="4429799" cy="237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5417" y="4387900"/>
            <a:ext cx="2373458" cy="23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350"/>
            <a:ext cx="2600675" cy="26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418d7f2f1_0_103"/>
          <p:cNvSpPr txBox="1"/>
          <p:nvPr>
            <p:ph type="title"/>
          </p:nvPr>
        </p:nvSpPr>
        <p:spPr>
          <a:xfrm>
            <a:off x="3881100" y="307620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Questions ?</a:t>
            </a:r>
            <a:endParaRPr sz="4500"/>
          </a:p>
        </p:txBody>
      </p:sp>
      <p:sp>
        <p:nvSpPr>
          <p:cNvPr id="718" name="Google Shape;718;g26418d7f2f1_0_103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26418d7f2f1_0_103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0" name="Google Shape;720;g26418d7f2f1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475" y="84350"/>
            <a:ext cx="4429799" cy="237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6418d7f2f1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69797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6418d7f2f1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350"/>
            <a:ext cx="2600675" cy="2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6418d7f2f1_0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5417" y="4387900"/>
            <a:ext cx="2373458" cy="23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cad282dd8_5_315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acad282dd8_5_31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2acad282dd8_5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acad282dd8_5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acad282dd8_5_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acad282dd8_5_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acad282dd8_5_3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1675" y="870950"/>
            <a:ext cx="8453949" cy="543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acad282dd8_5_315"/>
          <p:cNvSpPr txBox="1"/>
          <p:nvPr/>
        </p:nvSpPr>
        <p:spPr>
          <a:xfrm>
            <a:off x="2374800" y="6294900"/>
            <a:ext cx="7442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https://ieeexplore.ieee.org/abstract/document/7556276/</a:t>
            </a:r>
            <a:endParaRPr b="0" i="0" sz="1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cad282dd8_5_219"/>
          <p:cNvSpPr txBox="1"/>
          <p:nvPr>
            <p:ph type="title"/>
          </p:nvPr>
        </p:nvSpPr>
        <p:spPr>
          <a:xfrm>
            <a:off x="1511300" y="1377950"/>
            <a:ext cx="100665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Need for a secured, privacy-preserving location sharing strategy</a:t>
            </a:r>
            <a:endParaRPr sz="4500"/>
          </a:p>
        </p:txBody>
      </p:sp>
      <p:sp>
        <p:nvSpPr>
          <p:cNvPr id="125" name="Google Shape;125;g2acad282dd8_5_219"/>
          <p:cNvSpPr txBox="1"/>
          <p:nvPr/>
        </p:nvSpPr>
        <p:spPr>
          <a:xfrm>
            <a:off x="2366000" y="3762350"/>
            <a:ext cx="83571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1" lang="en-US" sz="8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Privacy Network</a:t>
            </a:r>
            <a:endParaRPr b="0" i="0" sz="8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" name="Google Shape;126;g2acad282dd8_5_219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acad282dd8_5_219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" name="Google Shape;128;g2acad282dd8_5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acad282dd8_5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acad282dd8_5_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acad282dd8_5_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acad282dd8_5_219"/>
          <p:cNvSpPr txBox="1"/>
          <p:nvPr/>
        </p:nvSpPr>
        <p:spPr>
          <a:xfrm>
            <a:off x="5152650" y="3043500"/>
            <a:ext cx="18867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</a:t>
            </a:r>
            <a:endParaRPr b="0" sz="35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418d7f2f1_0_72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138" name="Google Shape;138;g26418d7f2f1_0_72"/>
          <p:cNvSpPr txBox="1"/>
          <p:nvPr/>
        </p:nvSpPr>
        <p:spPr>
          <a:xfrm>
            <a:off x="1511300" y="3466429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Attackers can infer user demographics from shared location profiles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Proposed scheme introduces end-to-end encryption for location updates and friend's location queries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9" name="Google Shape;139;g26418d7f2f1_0_72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6418d7f2f1_0_7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g26418d7f2f1_0_72"/>
          <p:cNvSpPr txBox="1"/>
          <p:nvPr/>
        </p:nvSpPr>
        <p:spPr>
          <a:xfrm>
            <a:off x="1511300" y="25205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Direct and Indirect Location Sharing Risks</a:t>
            </a:r>
            <a:endParaRPr b="0" i="0" sz="3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2" name="Google Shape;142;g26418d7f2f1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6418d7f2f1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6418d7f2f1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6418d7f2f1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2023-12-18T11:44:16Z</dcterms:created>
  <dc:creator>ANUMOY NANDY</dc:creator>
</cp:coreProperties>
</file>